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C708B-5CAA-4565-A2B4-65A23A6EE10E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48AA6-5AB7-4A92-A7F8-35011EF29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48AA6-5AB7-4A92-A7F8-35011EF293E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ED042-3881-4D36-86FC-03F2BA80BA09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F855B7-B84D-4864-B040-D3F2A9B255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533400"/>
            <a:ext cx="7165848" cy="6324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স্বাগতম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bn-IN" dirty="0" smtClean="0">
                <a:solidFill>
                  <a:srgbClr val="FF0000"/>
                </a:solidFill>
              </a:rPr>
              <a:t>আজকের পরিসংখ্যান ক্লাসে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bn-IN" dirty="0" smtClean="0">
                <a:solidFill>
                  <a:srgbClr val="FF0000"/>
                </a:solidFill>
              </a:rPr>
              <a:t>মোঃ শাহীদুল ইসলাম 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bn-IN" dirty="0" smtClean="0">
                <a:solidFill>
                  <a:srgbClr val="FF0000"/>
                </a:solidFill>
              </a:rPr>
              <a:t>সহকারি অধ্যাপক, 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bn-IN" dirty="0" smtClean="0">
                <a:solidFill>
                  <a:srgbClr val="FF0000"/>
                </a:solidFill>
              </a:rPr>
              <a:t>পরিসংখ্যান বিভাগ । 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bn-IN" dirty="0" smtClean="0">
                <a:solidFill>
                  <a:srgbClr val="FF0000"/>
                </a:solidFill>
              </a:rPr>
              <a:t>  </a:t>
            </a: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> </a:t>
            </a:r>
            <a:br>
              <a:rPr lang="bn-IN" dirty="0" smtClean="0"/>
            </a:b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dirty="0" smtClean="0"/>
              <a:t> </a:t>
            </a:r>
            <a:r>
              <a:rPr lang="bn-IN" dirty="0" smtClean="0">
                <a:solidFill>
                  <a:schemeClr val="bg1"/>
                </a:solidFill>
              </a:rPr>
              <a:t>প্রশ্নঃ রাশির শ্রেণীবিভাগ কর । </a:t>
            </a:r>
            <a:r>
              <a:rPr lang="bn-IN" dirty="0" smtClean="0"/>
              <a:t/>
            </a:r>
            <a:br>
              <a:rPr lang="b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bn-IN" dirty="0" smtClean="0"/>
              <a:t>উত্তরঃ     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bn-IN" dirty="0" smtClean="0"/>
              <a:t>  </a:t>
            </a:r>
            <a:r>
              <a:rPr lang="bn-IN" sz="2400" dirty="0" smtClean="0"/>
              <a:t>       </a:t>
            </a:r>
            <a:r>
              <a:rPr lang="en-US" sz="2400" dirty="0" smtClean="0"/>
              <a:t>                 </a:t>
            </a:r>
            <a:r>
              <a:rPr lang="bn-IN" sz="2400" dirty="0" smtClean="0"/>
              <a:t> রাশি</a:t>
            </a:r>
          </a:p>
          <a:p>
            <a:pPr algn="ctr">
              <a:buNone/>
            </a:pPr>
            <a:r>
              <a:rPr lang="bn-IN" sz="2400" dirty="0" smtClean="0"/>
              <a:t>  </a:t>
            </a:r>
            <a:r>
              <a:rPr lang="en-US" sz="2400" dirty="0" smtClean="0"/>
              <a:t> </a:t>
            </a:r>
          </a:p>
          <a:p>
            <a:pPr algn="ctr">
              <a:buNone/>
            </a:pPr>
            <a:r>
              <a:rPr lang="bn-IN" sz="2400" dirty="0" smtClean="0"/>
              <a:t>চলক(</a:t>
            </a:r>
            <a:r>
              <a:rPr lang="en-US" sz="2400" dirty="0" smtClean="0"/>
              <a:t>variable)</a:t>
            </a:r>
            <a:r>
              <a:rPr lang="bn-IN" sz="2400" dirty="0" smtClean="0"/>
              <a:t>      ধ্রবক(</a:t>
            </a:r>
            <a:r>
              <a:rPr lang="en-US" sz="2400" dirty="0" smtClean="0"/>
              <a:t>constant)</a:t>
            </a:r>
            <a:endParaRPr lang="bn-IN" sz="2400" dirty="0" smtClean="0"/>
          </a:p>
          <a:p>
            <a:pPr>
              <a:buNone/>
            </a:pPr>
            <a:r>
              <a:rPr lang="bn-IN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bn-IN" sz="2400" dirty="0" smtClean="0"/>
              <a:t>গুনগত চলক      </a:t>
            </a:r>
            <a:r>
              <a:rPr lang="en-US" sz="2400" dirty="0" smtClean="0"/>
              <a:t> </a:t>
            </a:r>
            <a:r>
              <a:rPr lang="bn-IN" sz="2400" dirty="0" smtClean="0"/>
              <a:t>পরিমাণগত বা সংখ্যাবাচক চলক                    </a:t>
            </a:r>
          </a:p>
          <a:p>
            <a:pPr>
              <a:buNone/>
            </a:pPr>
            <a:r>
              <a:rPr lang="en-US" sz="2400" dirty="0" smtClean="0"/>
              <a:t>(qualitative variable)</a:t>
            </a:r>
            <a:r>
              <a:rPr lang="bn-IN" sz="2400" dirty="0" smtClean="0"/>
              <a:t>  </a:t>
            </a:r>
            <a:r>
              <a:rPr lang="en-US" sz="2400" dirty="0" smtClean="0"/>
              <a:t>    (</a:t>
            </a:r>
            <a:r>
              <a:rPr lang="en-US" sz="2400" dirty="0" err="1" smtClean="0"/>
              <a:t>quantetive</a:t>
            </a:r>
            <a:r>
              <a:rPr lang="bn-IN" sz="2400" dirty="0" smtClean="0"/>
              <a:t> </a:t>
            </a:r>
            <a:r>
              <a:rPr lang="en-US" sz="2400" dirty="0" smtClean="0"/>
              <a:t>variable)</a:t>
            </a:r>
            <a:r>
              <a:rPr lang="bn-IN" sz="2400" dirty="0" smtClean="0"/>
              <a:t> </a:t>
            </a:r>
          </a:p>
          <a:p>
            <a:pPr>
              <a:buNone/>
            </a:pPr>
            <a:r>
              <a:rPr lang="bn-IN" sz="2400" dirty="0" smtClean="0"/>
              <a:t>      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bn-IN" sz="2400" dirty="0" smtClean="0"/>
              <a:t>অবিচ্ছিন্ন চলক       বিচ্ছিন্ন চলক 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(continuous variable)        (  </a:t>
            </a:r>
            <a:r>
              <a:rPr lang="en-US" sz="2400" dirty="0" err="1" smtClean="0"/>
              <a:t>discreat</a:t>
            </a:r>
            <a:r>
              <a:rPr lang="en-US" sz="2400" dirty="0" smtClean="0"/>
              <a:t> variable)                                                            </a:t>
            </a:r>
            <a:r>
              <a:rPr lang="bn-IN" sz="2400" dirty="0" smtClean="0"/>
              <a:t>              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267597" y="2285603"/>
            <a:ext cx="1516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23622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2362200" y="2514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324600" y="2514600"/>
            <a:ext cx="3055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00200" y="33528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67000" y="47244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1485900" y="3467100"/>
            <a:ext cx="2293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5448300" y="3467100"/>
            <a:ext cx="2293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2553494" y="48379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6515894" y="48379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4763294" y="4533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2705894" y="3237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/>
              <a:t>প্রশ্নঃচলক ও ধ্রবকের পার্থক্য লিখ ।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n-IN" dirty="0" smtClean="0"/>
              <a:t>উঃ চলক ও ধ্রবকের পার্থক্য নিচে দেওয়া হলঃ</a:t>
            </a:r>
          </a:p>
          <a:p>
            <a:pPr>
              <a:buNone/>
            </a:pPr>
            <a:r>
              <a:rPr lang="bn-IN" b="1" dirty="0" smtClean="0">
                <a:solidFill>
                  <a:schemeClr val="tx2">
                    <a:lumMod val="75000"/>
                  </a:schemeClr>
                </a:solidFill>
              </a:rPr>
              <a:t>চলকঃ</a:t>
            </a:r>
            <a:r>
              <a:rPr lang="bn-IN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002060"/>
                </a:solidFill>
              </a:rPr>
              <a:t>পরিবর্তনশীল বৈশিষ্টের পরিমাপকে চলক বলে ।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002060"/>
                </a:solidFill>
              </a:rPr>
              <a:t>চলকের প্রকারভেদ আছে ।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002060"/>
                </a:solidFill>
              </a:rPr>
              <a:t>চলককে সাধারণত </a:t>
            </a:r>
            <a:r>
              <a:rPr lang="en-US" dirty="0" err="1" smtClean="0">
                <a:solidFill>
                  <a:srgbClr val="002060"/>
                </a:solidFill>
              </a:rPr>
              <a:t>x,y,z</a:t>
            </a:r>
            <a:r>
              <a:rPr lang="bn-IN" dirty="0" smtClean="0">
                <a:solidFill>
                  <a:srgbClr val="002060"/>
                </a:solidFill>
              </a:rPr>
              <a:t> দ্বারা প্রকাশ করা হয় ।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002060"/>
                </a:solidFill>
              </a:rPr>
              <a:t>চলকের উপর পরিসাংখিক বিশ্লেষণ করা হয় । </a:t>
            </a:r>
          </a:p>
          <a:p>
            <a:pPr>
              <a:buFont typeface="Wingdings" pitchFamily="2" charset="2"/>
              <a:buChar char="q"/>
            </a:pPr>
            <a:r>
              <a:rPr lang="bn-IN" dirty="0" smtClean="0">
                <a:solidFill>
                  <a:srgbClr val="002060"/>
                </a:solidFill>
              </a:rPr>
              <a:t>চলকের উদাহরণঃ উচ্চতা, ওজন, বয়ষ, আয়, ব্যয় ইত্যাদি।</a:t>
            </a:r>
          </a:p>
          <a:p>
            <a:pPr>
              <a:buNone/>
            </a:pPr>
            <a:endParaRPr lang="bn-IN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bn-IN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bn-IN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2400" b="1" dirty="0" smtClean="0"/>
              <a:t>ধ্রবকঃ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অপরিবর্তনশীল বৈশিষ্টের পরিমাপকে ধ্রবক বলে । </a:t>
            </a:r>
          </a:p>
          <a:p>
            <a:pPr>
              <a:buFont typeface="Wingdings" pitchFamily="2" charset="2"/>
              <a:buChar char="q"/>
            </a:pP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ধ্রবকের প্রকারভেদ নেই । </a:t>
            </a:r>
          </a:p>
          <a:p>
            <a:pPr>
              <a:buFont typeface="Wingdings" pitchFamily="2" charset="2"/>
              <a:buChar char="q"/>
            </a:pP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ধ্রবককে সাধারণত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a,b,k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 দ্বারা প্রকাশ করা হয় । </a:t>
            </a:r>
          </a:p>
          <a:p>
            <a:pPr>
              <a:buFont typeface="Wingdings" pitchFamily="2" charset="2"/>
              <a:buChar char="q"/>
            </a:pP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ধ্রবকের উপর পরিসাংখিক বিশ্লেষণ করাযায় না । </a:t>
            </a:r>
          </a:p>
          <a:p>
            <a:pPr>
              <a:buFont typeface="Wingdings" pitchFamily="2" charset="2"/>
              <a:buChar char="q"/>
            </a:pPr>
            <a:r>
              <a:rPr lang="bn-IN" sz="2400" dirty="0" smtClean="0">
                <a:solidFill>
                  <a:schemeClr val="tx2">
                    <a:lumMod val="75000"/>
                  </a:schemeClr>
                </a:solidFill>
              </a:rPr>
              <a:t>ধ্রবকের উদাহরণঃ সপ্তাহে দিনের সংখ্যা, মানুষের হাত পায়ে  আঙ্গুলের সংখ্যা ইত্যাদি ।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533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>
                    <a:lumMod val="95000"/>
                  </a:schemeClr>
                </a:solidFill>
              </a:rPr>
              <a:t>গুনগত ও সংখ্যাবাচক চলক এর পার্থক্য নিচে দেওয়া হলঃ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1447800"/>
            <a:ext cx="8534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000" b="1" dirty="0" smtClean="0">
                <a:solidFill>
                  <a:srgbClr val="FF0000"/>
                </a:solidFill>
              </a:rPr>
              <a:t>গুনবাচক চলকঃ</a:t>
            </a:r>
          </a:p>
          <a:p>
            <a:r>
              <a:rPr lang="bn-I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যে সকল চলক কে গুনের ভিত্তিতে পরিমাপ করা হয় তাকে গুনবাচক চলক  বলে।যেমনঃপেশা, মেধা, দক্ষতা ইত্যাদি।গুনবাচক চলকের মান গুলো সর্বদায় বিচ্ছন্ন হয়। এ চলক পরিমাপ করতে নাম সূচক ও ক্রমিক সূচক স্কেল ব্যবহৃত হয়। এ চলকের প্রকারভেদ আছে।</a:t>
            </a:r>
          </a:p>
          <a:p>
            <a:endParaRPr lang="bn-IN" dirty="0" smtClean="0">
              <a:solidFill>
                <a:schemeClr val="accent1"/>
              </a:solidFill>
            </a:endParaRPr>
          </a:p>
          <a:p>
            <a:r>
              <a:rPr lang="bn-IN" sz="2000" b="1" dirty="0" smtClean="0">
                <a:solidFill>
                  <a:srgbClr val="FF0000"/>
                </a:solidFill>
              </a:rPr>
              <a:t>সংখ্যাবাচক চলকঃ</a:t>
            </a:r>
          </a:p>
          <a:p>
            <a:r>
              <a:rPr lang="bn-I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যে চলক এর মান সংখ্যাই প্রকাশ করা হয় তাকে সংখ্যাবাচক চলক বলে।জেমনঃবয়স,ওজন,উচ্চতা,আয়,ব্যয়,মূল্য,চাহিদা ইত্যাদি। সংখ্যাবাচক চলকের মান গুলো বিচ্ছিন্ন ও অবিচ্ছিন্ন উভয়ই হতে পারে।এই চলকের কেন্দ্রিয়মান কেদ্রিয় প্রবণতার যেকোনো পরিমাপের সাহায্যে নির্ণয় করা যায়।এই চলক পরিমাপ করতে শ্রেণীসূচক ও অনুপাতসূচক স্কেল ব্যবহৃত হয়। যথাঃবিচ্ছিন্ন ও অবিচ্ছন্ন চলক।</a:t>
            </a:r>
          </a:p>
          <a:p>
            <a:endParaRPr lang="bn-IN" dirty="0" smtClean="0">
              <a:solidFill>
                <a:schemeClr val="accent1"/>
              </a:solidFill>
            </a:endParaRPr>
          </a:p>
          <a:p>
            <a:endParaRPr lang="bn-IN" dirty="0" smtClean="0">
              <a:solidFill>
                <a:schemeClr val="accent1"/>
              </a:solidFill>
            </a:endParaRPr>
          </a:p>
          <a:p>
            <a:endParaRPr lang="bn-IN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4648200"/>
            <a:ext cx="5410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12200" b="1" dirty="0" smtClean="0">
                <a:solidFill>
                  <a:srgbClr val="FF0000"/>
                </a:solidFill>
              </a:rPr>
              <a:t>ধন্যবাদ</a:t>
            </a:r>
            <a:endParaRPr lang="en-US" sz="1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243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স্বাগতম আজকের পরিসংখ্যান ক্লাসে মোঃ শাহীদুল ইসলাম  সহকারি অধ্যাপক,  পরিসংখ্যান বিভাগ ।       </vt:lpstr>
      <vt:lpstr> প্রশ্নঃ রাশির শ্রেণীবিভাগ কর ।  </vt:lpstr>
      <vt:lpstr>প্রশ্নঃচলক ও ধ্রবকের পার্থক্য লিখ ।   </vt:lpstr>
      <vt:lpstr>ধ্রবকঃ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 আজকের পরিসংখ্যান ক্লাসে মোঃ শাহীদুল ইসলাম  সহকারি অধ্যাপক,  পরিসংখ্যান বিভাগ ।</dc:title>
  <dc:creator>Mr. Shahidul Islam</dc:creator>
  <cp:lastModifiedBy>Mr. Shahidul Islam</cp:lastModifiedBy>
  <cp:revision>27</cp:revision>
  <dcterms:created xsi:type="dcterms:W3CDTF">2015-08-01T09:17:27Z</dcterms:created>
  <dcterms:modified xsi:type="dcterms:W3CDTF">2007-12-31T18:04:49Z</dcterms:modified>
</cp:coreProperties>
</file>